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315" r:id="rId2"/>
    <p:sldId id="411" r:id="rId3"/>
    <p:sldId id="403" r:id="rId4"/>
    <p:sldId id="408" r:id="rId5"/>
    <p:sldId id="409" r:id="rId6"/>
    <p:sldId id="402" r:id="rId7"/>
    <p:sldId id="375" r:id="rId8"/>
    <p:sldId id="392" r:id="rId9"/>
    <p:sldId id="401" r:id="rId10"/>
    <p:sldId id="376" r:id="rId11"/>
    <p:sldId id="385" r:id="rId12"/>
    <p:sldId id="393" r:id="rId13"/>
    <p:sldId id="404" r:id="rId14"/>
    <p:sldId id="377" r:id="rId15"/>
    <p:sldId id="398" r:id="rId16"/>
    <p:sldId id="386" r:id="rId17"/>
    <p:sldId id="394" r:id="rId18"/>
    <p:sldId id="405" r:id="rId19"/>
    <p:sldId id="378" r:id="rId20"/>
    <p:sldId id="399" r:id="rId21"/>
    <p:sldId id="387" r:id="rId22"/>
    <p:sldId id="395" r:id="rId23"/>
    <p:sldId id="379" r:id="rId24"/>
    <p:sldId id="406" r:id="rId25"/>
    <p:sldId id="388" r:id="rId26"/>
    <p:sldId id="396" r:id="rId27"/>
    <p:sldId id="400" r:id="rId28"/>
    <p:sldId id="407" r:id="rId29"/>
    <p:sldId id="380" r:id="rId30"/>
    <p:sldId id="389" r:id="rId31"/>
    <p:sldId id="397" r:id="rId32"/>
    <p:sldId id="381" r:id="rId33"/>
    <p:sldId id="374" r:id="rId34"/>
    <p:sldId id="390" r:id="rId35"/>
    <p:sldId id="370" r:id="rId36"/>
    <p:sldId id="372" r:id="rId37"/>
    <p:sldId id="369" r:id="rId38"/>
    <p:sldId id="391" r:id="rId39"/>
    <p:sldId id="410" r:id="rId40"/>
    <p:sldId id="314"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8" autoAdjust="0"/>
    <p:restoredTop sz="94660"/>
  </p:normalViewPr>
  <p:slideViewPr>
    <p:cSldViewPr snapToGrid="0">
      <p:cViewPr varScale="1">
        <p:scale>
          <a:sx n="113" d="100"/>
          <a:sy n="113" d="100"/>
        </p:scale>
        <p:origin x="4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6C390FF3-F980-4580-9863-E965BB98C22D}" type="datetimeFigureOut">
              <a:rPr lang="en-US" smtClean="0"/>
              <a:t>4/4/2024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CFE5459B-F4C8-48D0-9A45-6A43EBC6BFF8}" type="slidenum">
              <a:rPr lang="en-US" smtClean="0"/>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CFE5459B-F4C8-48D0-9A45-6A43EBC6BFF8}" type="slidenum">
              <a:rPr lang="en-US" smtClean="0"/>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a:t>Click to edit Master title style</a:t>
            </a:r>
          </a:p>
        </p:txBody>
      </p:sp>
      <p:sp>
        <p:nvSpPr>
          <p:cNvPr id="5" name="Date Placeholder 4"/>
          <p:cNvSpPr>
            <a:spLocks noGrp="1"/>
          </p:cNvSpPr>
          <p:nvPr>
            <p:ph type="dt" sz="half" idx="10"/>
          </p:nvPr>
        </p:nvSpPr>
        <p:spPr>
          <a:xfrm>
            <a:off x="7721600" y="6409944"/>
            <a:ext cx="4059936" cy="365760"/>
          </a:xfrm>
        </p:spPr>
        <p:txBody>
          <a:bodyPr/>
          <a:lstStyle/>
          <a:p>
            <a:fld id="{6C390FF3-F980-4580-9863-E965BB98C22D}" type="datetimeFigureOut">
              <a:rPr lang="en-US" smtClean="0"/>
              <a:t>4/4/2024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6C390FF3-F980-4580-9863-E965BB98C22D}" type="datetimeFigureOut">
              <a:rPr lang="en-US" smtClean="0"/>
              <a:t>4/4/2024</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CFE5459B-F4C8-48D0-9A45-6A43EBC6BFF8}" type="slidenum">
              <a:rPr lang="en-US" smtClean="0"/>
              <a:t>‹#›</a:t>
            </a:fld>
            <a:endParaRPr lang="en-US"/>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6C390FF3-F980-4580-9863-E965BB98C22D}" type="datetimeFigureOut">
              <a:rPr lang="en-US" smtClean="0"/>
              <a:t>4/4/2024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CFE5459B-F4C8-48D0-9A45-6A43EBC6BF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C390FF3-F980-4580-9863-E965BB98C22D}" type="datetimeFigureOut">
              <a:rPr lang="en-US" smtClean="0"/>
              <a:t>4/4/2024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CFE5459B-F4C8-48D0-9A45-6A43EBC6BF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C390FF3-F980-4580-9863-E965BB98C22D}" type="datetimeFigureOut">
              <a:rPr lang="en-US" smtClean="0"/>
              <a:t>4/4/2024</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CFE5459B-F4C8-48D0-9A45-6A43EBC6BFF8}" type="slidenum">
              <a:rPr lang="en-US" smtClean="0"/>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6C390FF3-F980-4580-9863-E965BB98C22D}" type="datetimeFigureOut">
              <a:rPr lang="en-US" smtClean="0"/>
              <a:t>4/4/2024</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6C390FF3-F980-4580-9863-E965BB98C22D}" type="datetimeFigureOut">
              <a:rPr lang="en-US" smtClean="0"/>
              <a:t>4/4/2024</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E5459B-F4C8-48D0-9A45-6A43EBC6BFF8}" type="slidenum">
              <a:rPr lang="en-US" smtClean="0"/>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ncbi.nlm.nih.gov/books/NBK53722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1608270"/>
            <a:ext cx="9404723" cy="1400530"/>
          </a:xfrm>
        </p:spPr>
        <p:txBody>
          <a:bodyPr/>
          <a:lstStyle/>
          <a:p>
            <a:pPr algn="ctr"/>
            <a:r>
              <a:rPr lang="sr-Latn-RS" dirty="0">
                <a:latin typeface="Times New Roman" pitchFamily="18" charset="0"/>
                <a:cs typeface="Times New Roman" pitchFamily="18" charset="0"/>
              </a:rPr>
              <a:t>PREVENTIVE MEDICINE</a:t>
            </a:r>
            <a:endParaRPr lang="en-US" dirty="0">
              <a:latin typeface="Times New Roman" pitchFamily="18" charset="0"/>
              <a:cs typeface="Times New Roman" pitchFamily="18" charset="0"/>
            </a:endParaRPr>
          </a:p>
        </p:txBody>
      </p:sp>
      <p:sp>
        <p:nvSpPr>
          <p:cNvPr id="4" name="AutoShape 2" descr="NATURAL HISTORY OF DISEA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Primordial Prevention</a:t>
            </a:r>
            <a:endParaRPr lang="en-US" dirty="0"/>
          </a:p>
        </p:txBody>
      </p:sp>
      <p:sp>
        <p:nvSpPr>
          <p:cNvPr id="3" name="Content Placeholder 2"/>
          <p:cNvSpPr>
            <a:spLocks noGrp="1"/>
          </p:cNvSpPr>
          <p:nvPr>
            <p:ph sz="quarter" idx="1"/>
          </p:nvPr>
        </p:nvSpPr>
        <p:spPr>
          <a:xfrm>
            <a:off x="897467" y="1394550"/>
            <a:ext cx="10233829" cy="4859946"/>
          </a:xfrm>
        </p:spPr>
        <p:txBody>
          <a:bodyPr>
            <a:normAutofit fontScale="92500" lnSpcReduction="20000"/>
          </a:bodyPr>
          <a:lstStyle/>
          <a:p>
            <a:pPr algn="just"/>
            <a:r>
              <a:rPr lang="en-US" dirty="0"/>
              <a:t>In 1978, the most recent addition to preventive strategies, primordial prevention, was described. It consists of risk factor reduction targeted towards an entire population through a focus on social and environmental conditions. Such measures typically get promoted through laws and national policy. </a:t>
            </a:r>
            <a:endParaRPr lang="sr-Latn-RS" dirty="0"/>
          </a:p>
          <a:p>
            <a:pPr algn="just"/>
            <a:r>
              <a:rPr lang="en-US" dirty="0"/>
              <a:t>Because primordial prevention is the earliest prevention modality, it is often aimed at children to decrease as much risk exposure as possible. </a:t>
            </a:r>
            <a:endParaRPr lang="sr-Latn-RS" dirty="0"/>
          </a:p>
          <a:p>
            <a:pPr algn="just"/>
            <a:r>
              <a:rPr lang="en-US" dirty="0"/>
              <a:t>Primordial prevention targets the underlying stage of natural disease by targeting the underlying social conditions that promote disease onset. </a:t>
            </a:r>
            <a:endParaRPr lang="sr-Latn-RS" dirty="0"/>
          </a:p>
          <a:p>
            <a:pPr algn="just"/>
            <a:r>
              <a:rPr lang="en-US" dirty="0"/>
              <a:t>An example includes improving access to an urban neighborhood to safe sidewalks to promote physical activity; this, in turn, decreases risk factors for obesity, cardiovascular disease, type 2 diabetes, etc.</a:t>
            </a:r>
          </a:p>
        </p:txBody>
      </p:sp>
    </p:spTree>
    <p:extLst>
      <p:ext uri="{BB962C8B-B14F-4D97-AF65-F5344CB8AC3E}">
        <p14:creationId xmlns:p14="http://schemas.microsoft.com/office/powerpoint/2010/main" val="3575698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b="1" dirty="0"/>
              <a:t>Primordial Prevention</a:t>
            </a:r>
            <a:endParaRPr lang="en-US" dirty="0"/>
          </a:p>
        </p:txBody>
      </p:sp>
      <p:sp>
        <p:nvSpPr>
          <p:cNvPr id="3" name="Content Placeholder 2"/>
          <p:cNvSpPr>
            <a:spLocks noGrp="1"/>
          </p:cNvSpPr>
          <p:nvPr>
            <p:ph sz="quarter" idx="1"/>
          </p:nvPr>
        </p:nvSpPr>
        <p:spPr/>
        <p:txBody>
          <a:bodyPr/>
          <a:lstStyle/>
          <a:p>
            <a:pPr marL="0" indent="0">
              <a:buNone/>
            </a:pPr>
            <a:r>
              <a:rPr lang="en-US" b="1" dirty="0"/>
              <a:t>Primordial</a:t>
            </a:r>
            <a:endParaRPr lang="en-US" dirty="0"/>
          </a:p>
          <a:p>
            <a:r>
              <a:rPr lang="en-US" dirty="0"/>
              <a:t>Government policy: Increasing taxes on cigarettes; Decreasing advertisement of tobacco</a:t>
            </a:r>
          </a:p>
          <a:p>
            <a:r>
              <a:rPr lang="en-US" dirty="0"/>
              <a:t>Built Environment: Access to safe walking paths; access to stores with healthy food options</a:t>
            </a:r>
          </a:p>
          <a:p>
            <a:r>
              <a:rPr lang="en-US" dirty="0"/>
              <a:t>While primary prevention is about treating risk factors to prevent , primordial prevention refers to avoiding the development of risk factors in the first place</a:t>
            </a:r>
          </a:p>
        </p:txBody>
      </p:sp>
    </p:spTree>
    <p:extLst>
      <p:ext uri="{BB962C8B-B14F-4D97-AF65-F5344CB8AC3E}">
        <p14:creationId xmlns:p14="http://schemas.microsoft.com/office/powerpoint/2010/main" val="3961460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Primordial Prevention</a:t>
            </a:r>
            <a:endParaRPr lang="en-US" dirty="0"/>
          </a:p>
        </p:txBody>
      </p:sp>
      <p:sp>
        <p:nvSpPr>
          <p:cNvPr id="3" name="Content Placeholder 2"/>
          <p:cNvSpPr>
            <a:spLocks noGrp="1"/>
          </p:cNvSpPr>
          <p:nvPr>
            <p:ph sz="quarter" idx="1"/>
          </p:nvPr>
        </p:nvSpPr>
        <p:spPr/>
        <p:txBody>
          <a:bodyPr/>
          <a:lstStyle/>
          <a:p>
            <a:r>
              <a:rPr lang="en-US" dirty="0"/>
              <a:t>Primordial prevention refers to measures designed to avoid the development of risk factors in the first place, early in life.</a:t>
            </a:r>
          </a:p>
        </p:txBody>
      </p:sp>
    </p:spTree>
    <p:extLst>
      <p:ext uri="{BB962C8B-B14F-4D97-AF65-F5344CB8AC3E}">
        <p14:creationId xmlns:p14="http://schemas.microsoft.com/office/powerpoint/2010/main" val="4123777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B9E07F5-58D3-4E76-BA16-95A004C5D881}"/>
              </a:ext>
            </a:extLst>
          </p:cNvPr>
          <p:cNvSpPr>
            <a:spLocks noGrp="1"/>
          </p:cNvSpPr>
          <p:nvPr>
            <p:ph type="title"/>
          </p:nvPr>
        </p:nvSpPr>
        <p:spPr/>
        <p:txBody>
          <a:bodyPr/>
          <a:lstStyle/>
          <a:p>
            <a:pPr algn="ctr"/>
            <a:r>
              <a:rPr lang="en-US" b="1" dirty="0"/>
              <a:t>Primary Prevention</a:t>
            </a:r>
            <a:endParaRPr lang="en-US" dirty="0"/>
          </a:p>
        </p:txBody>
      </p:sp>
      <p:sp>
        <p:nvSpPr>
          <p:cNvPr id="3" name="Content Placeholder 2">
            <a:extLst>
              <a:ext uri="{FF2B5EF4-FFF2-40B4-BE49-F238E27FC236}">
                <a16:creationId xmlns:a16="http://schemas.microsoft.com/office/drawing/2014/main" id="{D3F139CB-AE6F-4EBB-ADAD-7B5CDA7D73BB}"/>
              </a:ext>
            </a:extLst>
          </p:cNvPr>
          <p:cNvSpPr>
            <a:spLocks noGrp="1"/>
          </p:cNvSpPr>
          <p:nvPr>
            <p:ph sz="quarter" idx="1"/>
          </p:nvPr>
        </p:nvSpPr>
        <p:spPr/>
        <p:txBody>
          <a:bodyPr/>
          <a:lstStyle/>
          <a:p>
            <a:pPr algn="just"/>
            <a:r>
              <a:rPr lang="en-US" dirty="0"/>
              <a:t>Seeks to prevent a disease or condition at a pre-pathologic state; to stop something from ever happening. Primary prevention strategies emphasize general health promotion, risk factor reduction, and other health protective measures. These strategies include health education and health promotion programs designed to foster healthier lifestyles and environmental health programs designed to improve environmental quality.</a:t>
            </a:r>
          </a:p>
        </p:txBody>
      </p:sp>
    </p:spTree>
    <p:extLst>
      <p:ext uri="{BB962C8B-B14F-4D97-AF65-F5344CB8AC3E}">
        <p14:creationId xmlns:p14="http://schemas.microsoft.com/office/powerpoint/2010/main" val="1674601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Primary Prevention</a:t>
            </a:r>
            <a:endParaRPr lang="en-US" dirty="0"/>
          </a:p>
        </p:txBody>
      </p:sp>
      <p:sp>
        <p:nvSpPr>
          <p:cNvPr id="3" name="Content Placeholder 2"/>
          <p:cNvSpPr>
            <a:spLocks noGrp="1"/>
          </p:cNvSpPr>
          <p:nvPr>
            <p:ph sz="quarter" idx="1"/>
          </p:nvPr>
        </p:nvSpPr>
        <p:spPr/>
        <p:txBody>
          <a:bodyPr/>
          <a:lstStyle/>
          <a:p>
            <a:pPr algn="just"/>
            <a:r>
              <a:rPr lang="en-US" dirty="0"/>
              <a:t>Primary prevention consists of measures aimed at a susceptible population or individual. The purpose of primary prevention is to prevent a disease from ever occurring. Thus, its target population is healthy individuals. </a:t>
            </a:r>
            <a:endParaRPr lang="sr-Latn-RS" dirty="0"/>
          </a:p>
          <a:p>
            <a:pPr algn="just"/>
            <a:r>
              <a:rPr lang="en-US" dirty="0"/>
              <a:t>It commonly institutes activities that limit risk exposure or increase the immunity of individuals at risk to prevent a disease from progressing in a susceptible individual to subclinical disease. </a:t>
            </a:r>
            <a:endParaRPr lang="sr-Latn-RS" dirty="0"/>
          </a:p>
          <a:p>
            <a:pPr algn="just"/>
            <a:r>
              <a:rPr lang="en-US" dirty="0"/>
              <a:t>For example, immunizations are a form of primary prevention.</a:t>
            </a:r>
            <a:endParaRPr lang="sr-Latn-RS" dirty="0"/>
          </a:p>
          <a:p>
            <a:pPr marL="0" indent="0" algn="just">
              <a:buNone/>
            </a:pPr>
            <a:endParaRPr lang="en-US" dirty="0"/>
          </a:p>
        </p:txBody>
      </p:sp>
    </p:spTree>
    <p:extLst>
      <p:ext uri="{BB962C8B-B14F-4D97-AF65-F5344CB8AC3E}">
        <p14:creationId xmlns:p14="http://schemas.microsoft.com/office/powerpoint/2010/main" val="1334095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Primary Prevention</a:t>
            </a:r>
            <a:endParaRPr lang="en-US" dirty="0"/>
          </a:p>
        </p:txBody>
      </p:sp>
      <p:sp>
        <p:nvSpPr>
          <p:cNvPr id="3" name="Content Placeholder 2"/>
          <p:cNvSpPr>
            <a:spLocks noGrp="1"/>
          </p:cNvSpPr>
          <p:nvPr>
            <p:ph sz="quarter" idx="1"/>
          </p:nvPr>
        </p:nvSpPr>
        <p:spPr>
          <a:xfrm>
            <a:off x="1115504" y="1589622"/>
            <a:ext cx="9781096" cy="4195481"/>
          </a:xfrm>
        </p:spPr>
        <p:txBody>
          <a:bodyPr>
            <a:normAutofit fontScale="85000" lnSpcReduction="10000"/>
          </a:bodyPr>
          <a:lstStyle/>
          <a:p>
            <a:pPr algn="just"/>
            <a:r>
              <a:rPr lang="en-US" dirty="0"/>
              <a:t>Primary prevention consists of traditional health promotion</a:t>
            </a:r>
            <a:r>
              <a:rPr lang="sr-Latn-RS" dirty="0"/>
              <a:t> </a:t>
            </a:r>
            <a:r>
              <a:rPr lang="en-US" dirty="0"/>
              <a:t>and "specific protection". Health promotion activities include prevention strategies such as health education and lifestyle medicine, and are current, non-clinical life choices such as eating nutritious meals and exercising often, that prevent lifestyle-related </a:t>
            </a:r>
            <a:r>
              <a:rPr lang="en-US" dirty="0" err="1"/>
              <a:t>medica</a:t>
            </a:r>
            <a:r>
              <a:rPr lang="sr-Latn-RS" dirty="0"/>
              <a:t>l </a:t>
            </a:r>
            <a:r>
              <a:rPr lang="en-US" dirty="0"/>
              <a:t>conditions, improve the quality of life, and create a sense of overall well-being.</a:t>
            </a:r>
            <a:endParaRPr lang="sr-Latn-RS" baseline="30000" dirty="0"/>
          </a:p>
          <a:p>
            <a:pPr algn="just"/>
            <a:r>
              <a:rPr lang="en-US" dirty="0"/>
              <a:t>Preventing disease and creating overall well-being prolongs life expectancy.</a:t>
            </a:r>
            <a:r>
              <a:rPr lang="sr-Latn-RS" baseline="30000" dirty="0"/>
              <a:t> </a:t>
            </a:r>
            <a:r>
              <a:rPr lang="en-US" dirty="0"/>
              <a:t>Health-promotional activities do not target a specific disease or condition but rather promote health and well-being on a very general level.</a:t>
            </a:r>
            <a:endParaRPr lang="sr-Latn-RS" baseline="30000" dirty="0"/>
          </a:p>
          <a:p>
            <a:pPr algn="just"/>
            <a:r>
              <a:rPr lang="en-US" dirty="0"/>
              <a:t>On the other hand, specific protection targets a type or group of diseases and complements the goals of health promotion</a:t>
            </a:r>
          </a:p>
        </p:txBody>
      </p:sp>
    </p:spTree>
    <p:extLst>
      <p:ext uri="{BB962C8B-B14F-4D97-AF65-F5344CB8AC3E}">
        <p14:creationId xmlns:p14="http://schemas.microsoft.com/office/powerpoint/2010/main" val="4061708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b="1" dirty="0"/>
              <a:t>Primary Prevention</a:t>
            </a:r>
            <a:endParaRPr lang="en-US" dirty="0"/>
          </a:p>
        </p:txBody>
      </p:sp>
      <p:sp>
        <p:nvSpPr>
          <p:cNvPr id="3" name="Content Placeholder 2"/>
          <p:cNvSpPr>
            <a:spLocks noGrp="1"/>
          </p:cNvSpPr>
          <p:nvPr>
            <p:ph sz="quarter" idx="1"/>
          </p:nvPr>
        </p:nvSpPr>
        <p:spPr/>
        <p:txBody>
          <a:bodyPr/>
          <a:lstStyle/>
          <a:p>
            <a:pPr marL="0" indent="0">
              <a:buNone/>
            </a:pPr>
            <a:r>
              <a:rPr lang="en-US" b="1" dirty="0"/>
              <a:t>Primary</a:t>
            </a:r>
            <a:endParaRPr lang="en-US" dirty="0"/>
          </a:p>
          <a:p>
            <a:r>
              <a:rPr lang="en-US" dirty="0"/>
              <a:t>Immunizations</a:t>
            </a:r>
          </a:p>
          <a:p>
            <a:r>
              <a:rPr lang="en-US" dirty="0"/>
              <a:t>Tobacco cessation programs</a:t>
            </a:r>
          </a:p>
          <a:p>
            <a:r>
              <a:rPr lang="en-US" dirty="0"/>
              <a:t>Needle exchange programs</a:t>
            </a:r>
          </a:p>
          <a:p>
            <a:r>
              <a:rPr lang="en-US" dirty="0"/>
              <a:t>Micronutrient supplementation programs</a:t>
            </a:r>
          </a:p>
          <a:p>
            <a:endParaRPr lang="en-US" dirty="0"/>
          </a:p>
          <a:p>
            <a:endParaRPr lang="en-US" dirty="0"/>
          </a:p>
        </p:txBody>
      </p:sp>
    </p:spTree>
    <p:extLst>
      <p:ext uri="{BB962C8B-B14F-4D97-AF65-F5344CB8AC3E}">
        <p14:creationId xmlns:p14="http://schemas.microsoft.com/office/powerpoint/2010/main" val="1060906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EBEBEB"/>
                </a:solidFill>
              </a:rPr>
              <a:t>Primary Prevention</a:t>
            </a:r>
            <a:endParaRPr lang="en-US" dirty="0"/>
          </a:p>
        </p:txBody>
      </p:sp>
      <p:sp>
        <p:nvSpPr>
          <p:cNvPr id="3" name="Content Placeholder 2"/>
          <p:cNvSpPr>
            <a:spLocks noGrp="1"/>
          </p:cNvSpPr>
          <p:nvPr>
            <p:ph sz="quarter" idx="1"/>
          </p:nvPr>
        </p:nvSpPr>
        <p:spPr/>
        <p:txBody>
          <a:bodyPr/>
          <a:lstStyle/>
          <a:p>
            <a:r>
              <a:rPr lang="en-US" dirty="0"/>
              <a:t>Methods to avoid occurrence of disease either through eliminating disease agents or increasing resistance to disease. Examples include immunization against disease, maintaining a healthy diet and exercise regimen, and avoiding smoking.</a:t>
            </a:r>
          </a:p>
        </p:txBody>
      </p:sp>
      <p:sp>
        <p:nvSpPr>
          <p:cNvPr id="4" name="Title 1">
            <a:extLst>
              <a:ext uri="{FF2B5EF4-FFF2-40B4-BE49-F238E27FC236}">
                <a16:creationId xmlns:a16="http://schemas.microsoft.com/office/drawing/2014/main" id="{394D5162-304F-42B5-9DC7-951BFE5707C9}"/>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b="1"/>
              <a:t>Primary Prevention</a:t>
            </a:r>
            <a:endParaRPr lang="en-US" dirty="0"/>
          </a:p>
        </p:txBody>
      </p:sp>
    </p:spTree>
    <p:extLst>
      <p:ext uri="{BB962C8B-B14F-4D97-AF65-F5344CB8AC3E}">
        <p14:creationId xmlns:p14="http://schemas.microsoft.com/office/powerpoint/2010/main" val="692021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F16FBC0-A966-4AF2-BCBC-EDD2FF12B474}"/>
              </a:ext>
            </a:extLst>
          </p:cNvPr>
          <p:cNvSpPr>
            <a:spLocks noGrp="1"/>
          </p:cNvSpPr>
          <p:nvPr>
            <p:ph type="title"/>
          </p:nvPr>
        </p:nvSpPr>
        <p:spPr>
          <a:xfrm>
            <a:off x="402336" y="474134"/>
            <a:ext cx="11379200" cy="758952"/>
          </a:xfrm>
        </p:spPr>
        <p:txBody>
          <a:bodyPr>
            <a:normAutofit fontScale="90000"/>
          </a:bodyPr>
          <a:lstStyle/>
          <a:p>
            <a:pPr algn="ctr"/>
            <a:r>
              <a:rPr lang="en-US" b="1" dirty="0"/>
              <a:t>Secondary Prevention</a:t>
            </a:r>
            <a:br>
              <a:rPr lang="en-US" dirty="0"/>
            </a:br>
            <a:endParaRPr lang="en-US" dirty="0"/>
          </a:p>
        </p:txBody>
      </p:sp>
      <p:sp>
        <p:nvSpPr>
          <p:cNvPr id="3" name="Content Placeholder 2">
            <a:extLst>
              <a:ext uri="{FF2B5EF4-FFF2-40B4-BE49-F238E27FC236}">
                <a16:creationId xmlns:a16="http://schemas.microsoft.com/office/drawing/2014/main" id="{5B178A03-A881-42E4-8AC6-AFD94BF56862}"/>
              </a:ext>
            </a:extLst>
          </p:cNvPr>
          <p:cNvSpPr>
            <a:spLocks noGrp="1"/>
          </p:cNvSpPr>
          <p:nvPr>
            <p:ph sz="quarter" idx="1"/>
          </p:nvPr>
        </p:nvSpPr>
        <p:spPr/>
        <p:txBody>
          <a:bodyPr/>
          <a:lstStyle/>
          <a:p>
            <a:pPr algn="just"/>
            <a:r>
              <a:rPr lang="en-US" dirty="0"/>
              <a:t>Secondary prevention focuses on individuals who are experience </a:t>
            </a:r>
            <a:r>
              <a:rPr lang="en-US" dirty="0" err="1"/>
              <a:t>healt</a:t>
            </a:r>
            <a:r>
              <a:rPr lang="en-US" dirty="0"/>
              <a:t> problems or </a:t>
            </a:r>
            <a:r>
              <a:rPr lang="en-US" dirty="0" err="1"/>
              <a:t>illnes</a:t>
            </a:r>
            <a:r>
              <a:rPr lang="en-US" dirty="0"/>
              <a:t> and who are at risk of developing complication or </a:t>
            </a:r>
            <a:r>
              <a:rPr lang="en-US" dirty="0" err="1"/>
              <a:t>worsering</a:t>
            </a:r>
            <a:r>
              <a:rPr lang="en-US" dirty="0"/>
              <a:t> conditions. Activities are directed at diagnosis and prompt intervention, thereby reducing severity and enabling the client to return to normal. Its purpose is to cure disease, slow its progression, or reduce its impact on individuals or communities.</a:t>
            </a:r>
          </a:p>
        </p:txBody>
      </p:sp>
    </p:spTree>
    <p:extLst>
      <p:ext uri="{BB962C8B-B14F-4D97-AF65-F5344CB8AC3E}">
        <p14:creationId xmlns:p14="http://schemas.microsoft.com/office/powerpoint/2010/main" val="3249408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533400"/>
            <a:ext cx="11379200" cy="758952"/>
          </a:xfrm>
        </p:spPr>
        <p:txBody>
          <a:bodyPr>
            <a:normAutofit fontScale="90000"/>
          </a:bodyPr>
          <a:lstStyle/>
          <a:p>
            <a:pPr algn="ctr"/>
            <a:r>
              <a:rPr lang="en-US" b="1" dirty="0"/>
              <a:t>Secondary Prevention</a:t>
            </a:r>
            <a:br>
              <a:rPr lang="en-US" dirty="0"/>
            </a:br>
            <a:endParaRPr lang="en-US" dirty="0"/>
          </a:p>
        </p:txBody>
      </p:sp>
      <p:sp>
        <p:nvSpPr>
          <p:cNvPr id="3" name="Content Placeholder 2"/>
          <p:cNvSpPr>
            <a:spLocks noGrp="1"/>
          </p:cNvSpPr>
          <p:nvPr>
            <p:ph sz="quarter" idx="1"/>
          </p:nvPr>
        </p:nvSpPr>
        <p:spPr>
          <a:xfrm>
            <a:off x="1103312" y="2052918"/>
            <a:ext cx="9820720" cy="4195481"/>
          </a:xfrm>
        </p:spPr>
        <p:txBody>
          <a:bodyPr/>
          <a:lstStyle/>
          <a:p>
            <a:pPr algn="just"/>
            <a:r>
              <a:rPr lang="en-US" dirty="0"/>
              <a:t>Secondary prevention emphasizes early disease detection, and its target is healthy-appearing individuals with subclinical forms of the disease. The subclinical disease consists of pathologic changes but no overt symptoms that are diagnosable in a doctor's visit. </a:t>
            </a:r>
            <a:endParaRPr lang="sr-Latn-RS" dirty="0"/>
          </a:p>
          <a:p>
            <a:pPr algn="just"/>
            <a:r>
              <a:rPr lang="en-US" dirty="0"/>
              <a:t>Secondary prevention often occurs in the form of screenings. For example, a </a:t>
            </a:r>
            <a:r>
              <a:rPr lang="en-US" dirty="0" err="1"/>
              <a:t>Papanicolaou</a:t>
            </a:r>
            <a:r>
              <a:rPr lang="en-US" dirty="0"/>
              <a:t> (Pap) smear is a form of secondary prevention aimed to diagnose cervical cancer in its subclinical state before progression.  </a:t>
            </a:r>
          </a:p>
          <a:p>
            <a:endParaRPr lang="en-US" dirty="0"/>
          </a:p>
        </p:txBody>
      </p:sp>
    </p:spTree>
    <p:extLst>
      <p:ext uri="{BB962C8B-B14F-4D97-AF65-F5344CB8AC3E}">
        <p14:creationId xmlns:p14="http://schemas.microsoft.com/office/powerpoint/2010/main" val="2582508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2BEA-6313-4CDB-B829-174D6559758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A04D22D-BABA-48CD-90E4-EEDA6DADCDD0}"/>
              </a:ext>
            </a:extLst>
          </p:cNvPr>
          <p:cNvSpPr>
            <a:spLocks noGrp="1"/>
          </p:cNvSpPr>
          <p:nvPr>
            <p:ph sz="quarter" idx="1"/>
          </p:nvPr>
        </p:nvSpPr>
        <p:spPr/>
        <p:txBody>
          <a:bodyPr/>
          <a:lstStyle/>
          <a:p>
            <a:r>
              <a:rPr lang="en-US" dirty="0"/>
              <a:t>Prevention is the prevention of disease or disordered behavior or phenomenon that leaves consequences for some persons or groups.</a:t>
            </a:r>
          </a:p>
          <a:p>
            <a:r>
              <a:rPr lang="en-US" dirty="0"/>
              <a:t>There is primary, secondary and tertiary prevention.</a:t>
            </a:r>
          </a:p>
          <a:p>
            <a:endParaRPr lang="en-US" dirty="0"/>
          </a:p>
          <a:p>
            <a:endParaRPr lang="en-US" dirty="0"/>
          </a:p>
        </p:txBody>
      </p:sp>
    </p:spTree>
    <p:extLst>
      <p:ext uri="{BB962C8B-B14F-4D97-AF65-F5344CB8AC3E}">
        <p14:creationId xmlns:p14="http://schemas.microsoft.com/office/powerpoint/2010/main" val="3785122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Secondary Prevention</a:t>
            </a:r>
            <a:endParaRPr lang="en-US" dirty="0"/>
          </a:p>
        </p:txBody>
      </p:sp>
      <p:sp>
        <p:nvSpPr>
          <p:cNvPr id="3" name="Content Placeholder 2"/>
          <p:cNvSpPr>
            <a:spLocks noGrp="1"/>
          </p:cNvSpPr>
          <p:nvPr>
            <p:ph sz="quarter" idx="1"/>
          </p:nvPr>
        </p:nvSpPr>
        <p:spPr/>
        <p:txBody>
          <a:bodyPr/>
          <a:lstStyle/>
          <a:p>
            <a:pPr algn="just"/>
            <a:r>
              <a:rPr lang="en-US" dirty="0"/>
              <a:t>Secondary prevention deals with latent diseases and attempts to prevent an asymptomatic disease from progressing to symptomatic disease.</a:t>
            </a:r>
            <a:r>
              <a:rPr lang="sr-Latn-RS" dirty="0"/>
              <a:t> </a:t>
            </a:r>
          </a:p>
          <a:p>
            <a:pPr algn="just"/>
            <a:r>
              <a:rPr lang="sr-Latn-RS" dirty="0"/>
              <a:t>S</a:t>
            </a:r>
            <a:r>
              <a:rPr lang="en-US" dirty="0" err="1"/>
              <a:t>econdary</a:t>
            </a:r>
            <a:r>
              <a:rPr lang="en-US" dirty="0"/>
              <a:t> prevention aims to detect and treat a disease early on. </a:t>
            </a:r>
            <a:endParaRPr lang="sr-Latn-RS" dirty="0"/>
          </a:p>
          <a:p>
            <a:pPr algn="just"/>
            <a:r>
              <a:rPr lang="en-US" dirty="0"/>
              <a:t>Secondary prevention consists of "early diagnosis and prompt treatment" to contain the disease and prevent its spread to other individuals, and "disability limitation" to prevent potential future complications and disabilities from the disease.</a:t>
            </a:r>
          </a:p>
        </p:txBody>
      </p:sp>
    </p:spTree>
    <p:extLst>
      <p:ext uri="{BB962C8B-B14F-4D97-AF65-F5344CB8AC3E}">
        <p14:creationId xmlns:p14="http://schemas.microsoft.com/office/powerpoint/2010/main" val="3322582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06400" y="524934"/>
            <a:ext cx="11379200" cy="758952"/>
          </a:xfrm>
        </p:spPr>
        <p:txBody>
          <a:bodyPr>
            <a:normAutofit fontScale="90000"/>
          </a:bodyPr>
          <a:lstStyle/>
          <a:p>
            <a:pPr algn="ctr"/>
            <a:r>
              <a:rPr lang="en-US" b="1" dirty="0"/>
              <a:t>Secondary Prevention</a:t>
            </a:r>
            <a:br>
              <a:rPr lang="en-US" dirty="0"/>
            </a:br>
            <a:endParaRPr lang="en-US" dirty="0"/>
          </a:p>
        </p:txBody>
      </p:sp>
      <p:sp>
        <p:nvSpPr>
          <p:cNvPr id="3" name="Content Placeholder 2"/>
          <p:cNvSpPr>
            <a:spLocks noGrp="1"/>
          </p:cNvSpPr>
          <p:nvPr>
            <p:ph sz="quarter" idx="1"/>
          </p:nvPr>
        </p:nvSpPr>
        <p:spPr/>
        <p:txBody>
          <a:bodyPr/>
          <a:lstStyle/>
          <a:p>
            <a:pPr marL="0" indent="0">
              <a:buNone/>
            </a:pPr>
            <a:r>
              <a:rPr lang="en-US" b="1" dirty="0"/>
              <a:t>Secondary</a:t>
            </a:r>
            <a:endParaRPr lang="en-US" dirty="0"/>
          </a:p>
          <a:p>
            <a:r>
              <a:rPr lang="en-US" dirty="0" err="1"/>
              <a:t>Papanicolaou</a:t>
            </a:r>
            <a:r>
              <a:rPr lang="en-US" dirty="0"/>
              <a:t> (Pap) smear for early detection of cervical cancer</a:t>
            </a:r>
            <a:r>
              <a:rPr lang="en-US" dirty="0">
                <a:hlinkClick r:id="rId2"/>
              </a:rPr>
              <a:t>[8]</a:t>
            </a:r>
            <a:endParaRPr lang="en-US" dirty="0"/>
          </a:p>
          <a:p>
            <a:r>
              <a:rPr lang="en-US" dirty="0"/>
              <a:t>Mammography for early detection of breast cancer</a:t>
            </a:r>
          </a:p>
          <a:p>
            <a:r>
              <a:rPr lang="en-US" dirty="0"/>
              <a:t>Colonoscopies for early detection of colon cancer</a:t>
            </a:r>
          </a:p>
          <a:p>
            <a:r>
              <a:rPr lang="en-US" dirty="0"/>
              <a:t>Blood Pressure Screening</a:t>
            </a:r>
          </a:p>
          <a:p>
            <a:endParaRPr lang="en-US" dirty="0"/>
          </a:p>
        </p:txBody>
      </p:sp>
    </p:spTree>
    <p:extLst>
      <p:ext uri="{BB962C8B-B14F-4D97-AF65-F5344CB8AC3E}">
        <p14:creationId xmlns:p14="http://schemas.microsoft.com/office/powerpoint/2010/main" val="849149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672" y="499533"/>
            <a:ext cx="11379200" cy="758952"/>
          </a:xfrm>
        </p:spPr>
        <p:txBody>
          <a:bodyPr>
            <a:normAutofit fontScale="90000"/>
          </a:bodyPr>
          <a:lstStyle/>
          <a:p>
            <a:pPr algn="ctr"/>
            <a:r>
              <a:rPr lang="en-US" b="1" dirty="0"/>
              <a:t>Secondary Prevention</a:t>
            </a:r>
            <a:br>
              <a:rPr lang="en-US" dirty="0"/>
            </a:br>
            <a:endParaRPr lang="en-US" dirty="0"/>
          </a:p>
        </p:txBody>
      </p:sp>
      <p:sp>
        <p:nvSpPr>
          <p:cNvPr id="3" name="Content Placeholder 2"/>
          <p:cNvSpPr>
            <a:spLocks noGrp="1"/>
          </p:cNvSpPr>
          <p:nvPr>
            <p:ph sz="quarter" idx="1"/>
          </p:nvPr>
        </p:nvSpPr>
        <p:spPr/>
        <p:txBody>
          <a:bodyPr/>
          <a:lstStyle/>
          <a:p>
            <a:r>
              <a:rPr lang="en-US" dirty="0"/>
              <a:t>Methods to detect and address an existing disease prior to the appearance of symptoms. Examples include treatment of hypertension (a risk factor for many cardiovascular diseases), and cancer screenings</a:t>
            </a:r>
            <a:r>
              <a:rPr lang="sr-Latn-RS" dirty="0"/>
              <a:t>.</a:t>
            </a:r>
            <a:endParaRPr lang="en-US" dirty="0"/>
          </a:p>
        </p:txBody>
      </p:sp>
    </p:spTree>
    <p:extLst>
      <p:ext uri="{BB962C8B-B14F-4D97-AF65-F5344CB8AC3E}">
        <p14:creationId xmlns:p14="http://schemas.microsoft.com/office/powerpoint/2010/main" val="2398989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499533"/>
            <a:ext cx="11379200" cy="758952"/>
          </a:xfrm>
        </p:spPr>
        <p:txBody>
          <a:bodyPr>
            <a:normAutofit fontScale="90000"/>
          </a:bodyPr>
          <a:lstStyle/>
          <a:p>
            <a:pPr algn="ctr"/>
            <a:r>
              <a:rPr lang="en-US" b="1" dirty="0"/>
              <a:t>Tertiary Prevention</a:t>
            </a:r>
            <a:br>
              <a:rPr lang="en-US" dirty="0"/>
            </a:br>
            <a:endParaRPr lang="en-US" dirty="0"/>
          </a:p>
        </p:txBody>
      </p:sp>
      <p:sp>
        <p:nvSpPr>
          <p:cNvPr id="3" name="Content Placeholder 2"/>
          <p:cNvSpPr>
            <a:spLocks noGrp="1"/>
          </p:cNvSpPr>
          <p:nvPr>
            <p:ph sz="quarter" idx="1"/>
          </p:nvPr>
        </p:nvSpPr>
        <p:spPr>
          <a:xfrm>
            <a:off x="908240" y="1991958"/>
            <a:ext cx="10606427" cy="4195481"/>
          </a:xfrm>
        </p:spPr>
        <p:txBody>
          <a:bodyPr/>
          <a:lstStyle/>
          <a:p>
            <a:pPr algn="just"/>
            <a:r>
              <a:rPr lang="en-US" dirty="0"/>
              <a:t>Tertiary prevention targets both the clinical and outcome stages of a disease. It is implemented in symptomatic patients and aims to reduce the severity of the disease as well as any associated </a:t>
            </a:r>
            <a:r>
              <a:rPr lang="en-US" dirty="0" err="1"/>
              <a:t>sequelae</a:t>
            </a:r>
            <a:r>
              <a:rPr lang="en-US" dirty="0"/>
              <a:t>. </a:t>
            </a:r>
            <a:endParaRPr lang="sr-Latn-RS" dirty="0"/>
          </a:p>
          <a:p>
            <a:pPr algn="just"/>
            <a:r>
              <a:rPr lang="en-US" dirty="0"/>
              <a:t>While secondary prevention seeks to prevent the onset of illness, tertiary prevention aims to reduce the effects of the disease once established in an individual. </a:t>
            </a:r>
            <a:endParaRPr lang="sr-Latn-RS" dirty="0"/>
          </a:p>
          <a:p>
            <a:pPr algn="just"/>
            <a:r>
              <a:rPr lang="en-US" dirty="0"/>
              <a:t>Forms of tertiary prevention are commonly rehabilitation efforts.</a:t>
            </a:r>
          </a:p>
          <a:p>
            <a:pPr algn="just"/>
            <a:endParaRPr lang="en-US" dirty="0"/>
          </a:p>
        </p:txBody>
      </p:sp>
    </p:spTree>
    <p:extLst>
      <p:ext uri="{BB962C8B-B14F-4D97-AF65-F5344CB8AC3E}">
        <p14:creationId xmlns:p14="http://schemas.microsoft.com/office/powerpoint/2010/main" val="29427214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A733397-CE5F-47AF-8B26-A790A002EFE8}"/>
              </a:ext>
            </a:extLst>
          </p:cNvPr>
          <p:cNvSpPr>
            <a:spLocks noGrp="1"/>
          </p:cNvSpPr>
          <p:nvPr>
            <p:ph type="title"/>
          </p:nvPr>
        </p:nvSpPr>
        <p:spPr>
          <a:xfrm>
            <a:off x="382016" y="516467"/>
            <a:ext cx="11379200" cy="758952"/>
          </a:xfrm>
        </p:spPr>
        <p:txBody>
          <a:bodyPr>
            <a:normAutofit fontScale="90000"/>
          </a:bodyPr>
          <a:lstStyle/>
          <a:p>
            <a:pPr algn="ctr"/>
            <a:r>
              <a:rPr lang="en-US" b="1" dirty="0"/>
              <a:t>Tertiary Prevention</a:t>
            </a:r>
            <a:br>
              <a:rPr lang="en-US" dirty="0"/>
            </a:br>
            <a:endParaRPr lang="en-US" dirty="0"/>
          </a:p>
        </p:txBody>
      </p:sp>
      <p:sp>
        <p:nvSpPr>
          <p:cNvPr id="3" name="Content Placeholder 2">
            <a:extLst>
              <a:ext uri="{FF2B5EF4-FFF2-40B4-BE49-F238E27FC236}">
                <a16:creationId xmlns:a16="http://schemas.microsoft.com/office/drawing/2014/main" id="{E49E71C6-6DA5-463C-B004-420EE90F4545}"/>
              </a:ext>
            </a:extLst>
          </p:cNvPr>
          <p:cNvSpPr>
            <a:spLocks noGrp="1"/>
          </p:cNvSpPr>
          <p:nvPr>
            <p:ph sz="quarter" idx="1"/>
          </p:nvPr>
        </p:nvSpPr>
        <p:spPr/>
        <p:txBody>
          <a:bodyPr/>
          <a:lstStyle/>
          <a:p>
            <a:pPr algn="just"/>
            <a:r>
              <a:rPr lang="en-US" dirty="0"/>
              <a:t>Tertiary Prevention occurs when a defect or disability is permanent and irreversible. It involves minimizing the effects of long-term disease or disability  by interventions direct at preventing complications and deteriorations. Tertiary Prevention strategies are both therapeutic and rehabilitative measures once disease is firmly established.</a:t>
            </a:r>
          </a:p>
        </p:txBody>
      </p:sp>
    </p:spTree>
    <p:extLst>
      <p:ext uri="{BB962C8B-B14F-4D97-AF65-F5344CB8AC3E}">
        <p14:creationId xmlns:p14="http://schemas.microsoft.com/office/powerpoint/2010/main" val="2796738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61696" y="541866"/>
            <a:ext cx="11379200" cy="758952"/>
          </a:xfrm>
        </p:spPr>
        <p:txBody>
          <a:bodyPr>
            <a:normAutofit fontScale="90000"/>
          </a:bodyPr>
          <a:lstStyle/>
          <a:p>
            <a:pPr algn="ctr"/>
            <a:r>
              <a:rPr lang="en-US" b="1" dirty="0"/>
              <a:t>Tertiary Prevention</a:t>
            </a:r>
            <a:br>
              <a:rPr lang="en-US" dirty="0"/>
            </a:br>
            <a:endParaRPr lang="en-US" dirty="0"/>
          </a:p>
        </p:txBody>
      </p:sp>
      <p:sp>
        <p:nvSpPr>
          <p:cNvPr id="3" name="Content Placeholder 2"/>
          <p:cNvSpPr>
            <a:spLocks noGrp="1"/>
          </p:cNvSpPr>
          <p:nvPr>
            <p:ph sz="quarter" idx="1"/>
          </p:nvPr>
        </p:nvSpPr>
        <p:spPr/>
        <p:txBody>
          <a:bodyPr/>
          <a:lstStyle/>
          <a:p>
            <a:pPr marL="0" indent="0">
              <a:buNone/>
            </a:pPr>
            <a:r>
              <a:rPr lang="en-US" b="1" dirty="0"/>
              <a:t>Tertiary</a:t>
            </a:r>
            <a:endParaRPr lang="en-US" dirty="0"/>
          </a:p>
          <a:p>
            <a:r>
              <a:rPr lang="en-US" dirty="0"/>
              <a:t>Occupational and physical therapy in burn patients</a:t>
            </a:r>
          </a:p>
          <a:p>
            <a:r>
              <a:rPr lang="en-US" dirty="0"/>
              <a:t>Cardiac rehab in post-myocardial infarction patients</a:t>
            </a:r>
          </a:p>
          <a:p>
            <a:r>
              <a:rPr lang="en-US" dirty="0"/>
              <a:t>Diabetic foot care</a:t>
            </a:r>
          </a:p>
          <a:p>
            <a:endParaRPr lang="en-US" dirty="0"/>
          </a:p>
        </p:txBody>
      </p:sp>
    </p:spTree>
    <p:extLst>
      <p:ext uri="{BB962C8B-B14F-4D97-AF65-F5344CB8AC3E}">
        <p14:creationId xmlns:p14="http://schemas.microsoft.com/office/powerpoint/2010/main" val="526259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016" y="379476"/>
            <a:ext cx="11379200" cy="758952"/>
          </a:xfrm>
        </p:spPr>
        <p:txBody>
          <a:bodyPr>
            <a:normAutofit fontScale="90000"/>
          </a:bodyPr>
          <a:lstStyle/>
          <a:p>
            <a:pPr algn="ctr"/>
            <a:r>
              <a:rPr lang="en-US" b="1" dirty="0"/>
              <a:t>Tertiary Prevention</a:t>
            </a:r>
            <a:br>
              <a:rPr lang="en-US" dirty="0"/>
            </a:br>
            <a:endParaRPr lang="en-US" dirty="0"/>
          </a:p>
        </p:txBody>
      </p:sp>
      <p:sp>
        <p:nvSpPr>
          <p:cNvPr id="3" name="Content Placeholder 2"/>
          <p:cNvSpPr>
            <a:spLocks noGrp="1"/>
          </p:cNvSpPr>
          <p:nvPr>
            <p:ph sz="quarter" idx="1"/>
          </p:nvPr>
        </p:nvSpPr>
        <p:spPr/>
        <p:txBody>
          <a:bodyPr/>
          <a:lstStyle/>
          <a:p>
            <a:r>
              <a:rPr lang="en-US" dirty="0"/>
              <a:t>Methods to reduce the harm of symptomatic disease, such as disability or death, through rehabilitation and treatment.</a:t>
            </a:r>
            <a:r>
              <a:rPr lang="sr-Latn-RS" baseline="30000" dirty="0"/>
              <a:t> </a:t>
            </a:r>
          </a:p>
          <a:p>
            <a:r>
              <a:rPr lang="en-US" dirty="0"/>
              <a:t>Examples include surgical procedures that halt the spread or progression of disease.</a:t>
            </a:r>
          </a:p>
        </p:txBody>
      </p:sp>
    </p:spTree>
    <p:extLst>
      <p:ext uri="{BB962C8B-B14F-4D97-AF65-F5344CB8AC3E}">
        <p14:creationId xmlns:p14="http://schemas.microsoft.com/office/powerpoint/2010/main" val="5069623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solidFill>
                  <a:srgbClr val="EBEBEB"/>
                </a:solidFill>
              </a:rPr>
              <a:t>Tertiary Prevention</a:t>
            </a:r>
            <a:br>
              <a:rPr lang="en-US" dirty="0">
                <a:solidFill>
                  <a:srgbClr val="EBEBEB"/>
                </a:solidFill>
              </a:rPr>
            </a:br>
            <a:endParaRPr lang="en-US" dirty="0"/>
          </a:p>
        </p:txBody>
      </p:sp>
      <p:sp>
        <p:nvSpPr>
          <p:cNvPr id="3" name="Content Placeholder 2"/>
          <p:cNvSpPr>
            <a:spLocks noGrp="1"/>
          </p:cNvSpPr>
          <p:nvPr>
            <p:ph sz="quarter" idx="1"/>
          </p:nvPr>
        </p:nvSpPr>
        <p:spPr/>
        <p:txBody>
          <a:bodyPr/>
          <a:lstStyle/>
          <a:p>
            <a:pPr algn="just"/>
            <a:r>
              <a:rPr lang="sr-Latn-RS" dirty="0"/>
              <a:t>T</a:t>
            </a:r>
            <a:r>
              <a:rPr lang="en-US" dirty="0" err="1"/>
              <a:t>ertiary</a:t>
            </a:r>
            <a:r>
              <a:rPr lang="en-US" dirty="0"/>
              <a:t> prevention attempts to reduce the damage caused by symptomatic disease by focusing on mental, physical, and social rehabilitation. Unlike secondary prevention, which aims to prevent disability, the objective of tertiary prevention is to maximize the remaining capabilities and functions of an already disabled patient.</a:t>
            </a:r>
            <a:endParaRPr lang="sr-Latn-RS" dirty="0"/>
          </a:p>
          <a:p>
            <a:pPr algn="just"/>
            <a:r>
              <a:rPr lang="en-US" dirty="0"/>
              <a:t>Goals of tertiary prevention include: preventing pain and damage, halting progression and complications from disease, and restoring the health and functions of the individuals affected by disease.</a:t>
            </a:r>
          </a:p>
        </p:txBody>
      </p:sp>
      <p:sp>
        <p:nvSpPr>
          <p:cNvPr id="4" name="Title 1">
            <a:extLst>
              <a:ext uri="{FF2B5EF4-FFF2-40B4-BE49-F238E27FC236}">
                <a16:creationId xmlns:a16="http://schemas.microsoft.com/office/drawing/2014/main" id="{58892FF7-D53F-4F41-9D02-8A7C22C334B2}"/>
              </a:ext>
            </a:extLst>
          </p:cNvPr>
          <p:cNvSpPr txBox="1">
            <a:spLocks/>
          </p:cNvSpPr>
          <p:nvPr/>
        </p:nvSpPr>
        <p:spPr>
          <a:xfrm>
            <a:off x="382016" y="379476"/>
            <a:ext cx="11379200" cy="758952"/>
          </a:xfrm>
          <a:prstGeom prst="rect">
            <a:avLst/>
          </a:prstGeom>
        </p:spPr>
        <p:txBody>
          <a:bodyPr vert="horz" anchor="b">
            <a:normAutofit fontScale="825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b="1"/>
              <a:t>Tertiary Prevention</a:t>
            </a:r>
            <a:br>
              <a:rPr lang="en-US"/>
            </a:br>
            <a:endParaRPr lang="en-US" dirty="0"/>
          </a:p>
        </p:txBody>
      </p:sp>
    </p:spTree>
    <p:extLst>
      <p:ext uri="{BB962C8B-B14F-4D97-AF65-F5344CB8AC3E}">
        <p14:creationId xmlns:p14="http://schemas.microsoft.com/office/powerpoint/2010/main" val="1252350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C307B85-7EC7-4D9A-8E66-1BC00D68E964}"/>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913467" y="999067"/>
            <a:ext cx="7425265" cy="4964862"/>
          </a:xfrm>
        </p:spPr>
      </p:pic>
    </p:spTree>
    <p:extLst>
      <p:ext uri="{BB962C8B-B14F-4D97-AF65-F5344CB8AC3E}">
        <p14:creationId xmlns:p14="http://schemas.microsoft.com/office/powerpoint/2010/main" val="18826907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696" y="685800"/>
            <a:ext cx="11379200" cy="758952"/>
          </a:xfrm>
        </p:spPr>
        <p:txBody>
          <a:bodyPr>
            <a:normAutofit fontScale="90000"/>
          </a:bodyPr>
          <a:lstStyle/>
          <a:p>
            <a:pPr algn="ctr"/>
            <a:r>
              <a:rPr lang="en-US" b="1" dirty="0"/>
              <a:t>Quaternary Prevention</a:t>
            </a:r>
            <a:br>
              <a:rPr lang="en-US" dirty="0"/>
            </a:br>
            <a:endParaRPr lang="en-US" dirty="0"/>
          </a:p>
        </p:txBody>
      </p:sp>
      <p:sp>
        <p:nvSpPr>
          <p:cNvPr id="3" name="Content Placeholder 2"/>
          <p:cNvSpPr>
            <a:spLocks noGrp="1"/>
          </p:cNvSpPr>
          <p:nvPr>
            <p:ph sz="quarter" idx="1"/>
          </p:nvPr>
        </p:nvSpPr>
        <p:spPr/>
        <p:txBody>
          <a:bodyPr/>
          <a:lstStyle/>
          <a:p>
            <a:pPr algn="just"/>
            <a:r>
              <a:rPr lang="en-US" dirty="0"/>
              <a:t>According to the </a:t>
            </a:r>
            <a:r>
              <a:rPr lang="en-US" dirty="0" err="1"/>
              <a:t>Wonca</a:t>
            </a:r>
            <a:r>
              <a:rPr lang="en-US" dirty="0"/>
              <a:t> International Dictionary for General/Family Practice, quaternary prevention is "action taken to identify patients at risk of </a:t>
            </a:r>
            <a:r>
              <a:rPr lang="en-US" dirty="0" err="1"/>
              <a:t>overmedicalization</a:t>
            </a:r>
            <a:r>
              <a:rPr lang="en-US" dirty="0"/>
              <a:t>, to protect him from new medical invasion, and to suggest to him interventions, which are ethically acceptable." </a:t>
            </a:r>
            <a:endParaRPr lang="sr-Latn-RS" dirty="0"/>
          </a:p>
          <a:p>
            <a:pPr algn="just"/>
            <a:r>
              <a:rPr lang="en-US" dirty="0"/>
              <a:t>Marc </a:t>
            </a:r>
            <a:r>
              <a:rPr lang="en-US" dirty="0" err="1"/>
              <a:t>Jamoulle</a:t>
            </a:r>
            <a:r>
              <a:rPr lang="en-US" dirty="0"/>
              <a:t> initially proposed this concept, and the targets were mainly patients with illness but without the disease. The definition has undergone recent modification as "an action taken to protect individuals (persons/patients) from medical interventions that are likely to cause more harm than good."</a:t>
            </a:r>
          </a:p>
          <a:p>
            <a:pPr algn="just"/>
            <a:endParaRPr lang="en-US" dirty="0"/>
          </a:p>
        </p:txBody>
      </p:sp>
    </p:spTree>
    <p:extLst>
      <p:ext uri="{BB962C8B-B14F-4D97-AF65-F5344CB8AC3E}">
        <p14:creationId xmlns:p14="http://schemas.microsoft.com/office/powerpoint/2010/main" val="3677623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08FFC2-2C8D-4094-B8DC-B4847EE381E1}"/>
              </a:ext>
            </a:extLst>
          </p:cNvPr>
          <p:cNvSpPr>
            <a:spLocks noGrp="1"/>
          </p:cNvSpPr>
          <p:nvPr>
            <p:ph sz="quarter" idx="1"/>
          </p:nvPr>
        </p:nvSpPr>
        <p:spPr>
          <a:xfrm>
            <a:off x="1018645" y="1587251"/>
            <a:ext cx="10242022" cy="4195481"/>
          </a:xfrm>
        </p:spPr>
        <p:txBody>
          <a:bodyPr/>
          <a:lstStyle/>
          <a:p>
            <a:r>
              <a:rPr lang="en-US" dirty="0"/>
              <a:t>What is the definition of prevention?</a:t>
            </a:r>
          </a:p>
          <a:p>
            <a:r>
              <a:rPr lang="en-US" dirty="0"/>
              <a:t>Prevention – also called preventive health – is any action taken to keep people healthy and well, and prevent or avoid risk of poor health, illness, injury and early death. Prevention aims to increase the likelihood that people will stay healthy and well for as long as possible.</a:t>
            </a:r>
          </a:p>
        </p:txBody>
      </p:sp>
    </p:spTree>
    <p:extLst>
      <p:ext uri="{BB962C8B-B14F-4D97-AF65-F5344CB8AC3E}">
        <p14:creationId xmlns:p14="http://schemas.microsoft.com/office/powerpoint/2010/main" val="16260229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535" y="208878"/>
            <a:ext cx="9404723" cy="1400530"/>
          </a:xfrm>
        </p:spPr>
        <p:txBody>
          <a:bodyPr/>
          <a:lstStyle/>
          <a:p>
            <a:pPr algn="ctr"/>
            <a:r>
              <a:rPr lang="en-US" b="1" dirty="0"/>
              <a:t>Quaternary Prevention</a:t>
            </a:r>
            <a:br>
              <a:rPr lang="en-US" dirty="0"/>
            </a:br>
            <a:endParaRPr lang="en-US" dirty="0"/>
          </a:p>
        </p:txBody>
      </p:sp>
      <p:sp>
        <p:nvSpPr>
          <p:cNvPr id="4" name="Content Placeholder 2"/>
          <p:cNvSpPr>
            <a:spLocks noGrp="1"/>
          </p:cNvSpPr>
          <p:nvPr>
            <p:ph sz="quarter" idx="1"/>
          </p:nvPr>
        </p:nvSpPr>
        <p:spPr>
          <a:xfrm>
            <a:off x="993584" y="1487424"/>
            <a:ext cx="8946541" cy="4492751"/>
          </a:xfrm>
        </p:spPr>
        <p:txBody>
          <a:bodyPr>
            <a:normAutofit fontScale="92500" lnSpcReduction="20000"/>
          </a:bodyPr>
          <a:lstStyle/>
          <a:p>
            <a:pPr marL="0" indent="0" algn="just">
              <a:buNone/>
            </a:pPr>
            <a:r>
              <a:rPr lang="en-US" b="1" dirty="0" err="1"/>
              <a:t>Quarternary</a:t>
            </a:r>
            <a:endParaRPr lang="en-US" dirty="0"/>
          </a:p>
          <a:p>
            <a:pPr algn="just"/>
            <a:r>
              <a:rPr lang="en-US" dirty="0"/>
              <a:t>The following conditions are susceptible to over-treatment:</a:t>
            </a:r>
          </a:p>
          <a:p>
            <a:pPr algn="just"/>
            <a:r>
              <a:rPr lang="en-US" dirty="0"/>
              <a:t>Radiological </a:t>
            </a:r>
            <a:r>
              <a:rPr lang="en-US" dirty="0" err="1"/>
              <a:t>incidentalomas</a:t>
            </a:r>
            <a:endParaRPr lang="en-US" dirty="0"/>
          </a:p>
          <a:p>
            <a:pPr algn="just"/>
            <a:r>
              <a:rPr lang="en-US" dirty="0"/>
              <a:t>The use of antiarrhythmic drugs after myocardial infarction that reduced arrhythmias but increased mortality</a:t>
            </a:r>
          </a:p>
          <a:p>
            <a:pPr algn="just"/>
            <a:r>
              <a:rPr lang="en-US" dirty="0"/>
              <a:t>The use of hormone replacement therapy led to an increased number of cases of breast cancer, stroke, and thromboembolic events. It was also a failure in reducing cardiovascular mortality. </a:t>
            </a:r>
          </a:p>
          <a:p>
            <a:pPr algn="just"/>
            <a:r>
              <a:rPr lang="en-US" dirty="0"/>
              <a:t>Medically unexplained symptoms</a:t>
            </a:r>
          </a:p>
          <a:p>
            <a:pPr algn="just"/>
            <a:r>
              <a:rPr lang="en-US" dirty="0"/>
              <a:t>Functional disorders</a:t>
            </a:r>
          </a:p>
          <a:p>
            <a:pPr algn="just"/>
            <a:r>
              <a:rPr lang="en-US" dirty="0"/>
              <a:t>Bodily distress syndrome</a:t>
            </a:r>
          </a:p>
          <a:p>
            <a:pPr algn="just"/>
            <a:endParaRPr lang="en-US" dirty="0"/>
          </a:p>
        </p:txBody>
      </p:sp>
    </p:spTree>
    <p:extLst>
      <p:ext uri="{BB962C8B-B14F-4D97-AF65-F5344CB8AC3E}">
        <p14:creationId xmlns:p14="http://schemas.microsoft.com/office/powerpoint/2010/main" val="6840006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336" y="379476"/>
            <a:ext cx="11379200" cy="758952"/>
          </a:xfrm>
        </p:spPr>
        <p:txBody>
          <a:bodyPr>
            <a:normAutofit fontScale="90000"/>
          </a:bodyPr>
          <a:lstStyle/>
          <a:p>
            <a:pPr algn="ctr"/>
            <a:r>
              <a:rPr lang="en-US" b="1" dirty="0"/>
              <a:t>Quaternary Prevention</a:t>
            </a:r>
            <a:br>
              <a:rPr lang="en-US" dirty="0"/>
            </a:br>
            <a:endParaRPr lang="en-US" dirty="0"/>
          </a:p>
        </p:txBody>
      </p:sp>
      <p:sp>
        <p:nvSpPr>
          <p:cNvPr id="3" name="Content Placeholder 2"/>
          <p:cNvSpPr>
            <a:spLocks noGrp="1"/>
          </p:cNvSpPr>
          <p:nvPr>
            <p:ph sz="quarter" idx="1"/>
          </p:nvPr>
        </p:nvSpPr>
        <p:spPr/>
        <p:txBody>
          <a:bodyPr/>
          <a:lstStyle/>
          <a:p>
            <a:r>
              <a:rPr lang="en-US" dirty="0"/>
              <a:t>Methods to mitigate or avoid results of unnecessary or excessive interventions in the health system, including potential violations of rights.</a:t>
            </a:r>
          </a:p>
        </p:txBody>
      </p:sp>
    </p:spTree>
    <p:extLst>
      <p:ext uri="{BB962C8B-B14F-4D97-AF65-F5344CB8AC3E}">
        <p14:creationId xmlns:p14="http://schemas.microsoft.com/office/powerpoint/2010/main" val="695677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just"/>
            <a:r>
              <a:rPr lang="en-US" dirty="0"/>
              <a:t>Preventive services have proven an essential aspect of healthcare; however, they appear consistently underutilized.</a:t>
            </a:r>
          </a:p>
          <a:p>
            <a:pPr algn="just"/>
            <a:r>
              <a:rPr lang="en-US" dirty="0"/>
              <a:t>With cost, time, and resource constraints on physicians, many preventive services get overlooked. Physicians need to remain up to date on the prevention guidelines and ensure all patients are offered appropriate services with a full explanation of risks and benefits.</a:t>
            </a:r>
          </a:p>
        </p:txBody>
      </p:sp>
    </p:spTree>
    <p:extLst>
      <p:ext uri="{BB962C8B-B14F-4D97-AF65-F5344CB8AC3E}">
        <p14:creationId xmlns:p14="http://schemas.microsoft.com/office/powerpoint/2010/main" val="2234202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Following Is An Example Of Primordial Preven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42" y="776505"/>
            <a:ext cx="11575789" cy="5649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6036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463" y="1398588"/>
            <a:ext cx="7077075"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23809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8" descr="Levels of Prevention - YouTub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10" descr="Levels of Prevention - YouTub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2" descr="Levels of Prevention - Focus Dentistr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5536" y="560832"/>
            <a:ext cx="6071616" cy="565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7159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evels of Prevention in health care.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90016"/>
            <a:ext cx="9119616" cy="5376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728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efinitions of levels of prevention vary somewhat depending on the... |  Download Scientific Diagra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efinitions of levels of prevention vary somewhat depending on the... |  Download Scientific Diagram"/>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efinitions of levels of prevention vary somewhat depending on the... |  Download Scientific Diagram"/>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efinitions of levels of prevention vary somewhat depending on the... |  Download Scientific Diagram"/>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0" descr="Levels of Disease Prevention (Primary, Secondary, Tertiary) - YouTub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2" descr="Levels of Prevention in health care. | Download Scientific Diagram"/>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34" name="Picture 14" descr="Preventive healthcare | Me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536" y="1109472"/>
            <a:ext cx="8948928" cy="4718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39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29734" y="1614006"/>
            <a:ext cx="10295466" cy="4195481"/>
          </a:xfrm>
        </p:spPr>
        <p:txBody>
          <a:bodyPr/>
          <a:lstStyle/>
          <a:p>
            <a:pPr algn="just"/>
            <a:r>
              <a:rPr lang="en-US" dirty="0"/>
              <a:t>Proper communication among the various healthcare personnel should be there to provide appropriate levels of prevention to the general public and patients.   </a:t>
            </a:r>
            <a:endParaRPr lang="sr-Latn-RS" dirty="0"/>
          </a:p>
          <a:p>
            <a:pPr algn="just"/>
            <a:r>
              <a:rPr lang="sr-Latn-RS" dirty="0"/>
              <a:t>E</a:t>
            </a:r>
            <a:r>
              <a:rPr lang="en-US" dirty="0" err="1"/>
              <a:t>ducation</a:t>
            </a:r>
            <a:r>
              <a:rPr lang="en-US" dirty="0"/>
              <a:t> about the importance of providing prevention as an important aspect of individual care is necessary</a:t>
            </a:r>
            <a:r>
              <a:rPr lang="sr-Latn-RS" dirty="0"/>
              <a:t>.</a:t>
            </a:r>
            <a:endParaRPr lang="en-US" dirty="0"/>
          </a:p>
        </p:txBody>
      </p:sp>
    </p:spTree>
    <p:extLst>
      <p:ext uri="{BB962C8B-B14F-4D97-AF65-F5344CB8AC3E}">
        <p14:creationId xmlns:p14="http://schemas.microsoft.com/office/powerpoint/2010/main" val="4205793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F5BD-DF45-46EE-A57B-C52A134B6FC5}"/>
              </a:ext>
            </a:extLst>
          </p:cNvPr>
          <p:cNvSpPr>
            <a:spLocks noGrp="1"/>
          </p:cNvSpPr>
          <p:nvPr>
            <p:ph type="title"/>
          </p:nvPr>
        </p:nvSpPr>
        <p:spPr/>
        <p:txBody>
          <a:bodyPr/>
          <a:lstStyle/>
          <a:p>
            <a:pPr algn="ctr"/>
            <a:r>
              <a:rPr lang="en-US" sz="2400" dirty="0"/>
              <a:t>The difference between promotion and prevention</a:t>
            </a:r>
          </a:p>
        </p:txBody>
      </p:sp>
      <p:sp>
        <p:nvSpPr>
          <p:cNvPr id="3" name="Content Placeholder 2">
            <a:extLst>
              <a:ext uri="{FF2B5EF4-FFF2-40B4-BE49-F238E27FC236}">
                <a16:creationId xmlns:a16="http://schemas.microsoft.com/office/drawing/2014/main" id="{31D47A22-0E95-4180-A809-7A44004B0352}"/>
              </a:ext>
            </a:extLst>
          </p:cNvPr>
          <p:cNvSpPr>
            <a:spLocks noGrp="1"/>
          </p:cNvSpPr>
          <p:nvPr>
            <p:ph sz="quarter" idx="1"/>
          </p:nvPr>
        </p:nvSpPr>
        <p:spPr/>
        <p:txBody>
          <a:bodyPr/>
          <a:lstStyle/>
          <a:p>
            <a:r>
              <a:rPr lang="en-US" dirty="0"/>
              <a:t>While health promotion aims at improving/promoting health and resources (</a:t>
            </a:r>
            <a:r>
              <a:rPr lang="en-US" dirty="0" err="1"/>
              <a:t>salutogenesis</a:t>
            </a:r>
            <a:r>
              <a:rPr lang="en-US" dirty="0"/>
              <a:t>), prevention focuses on avoiding disease and its associated risk factors.</a:t>
            </a:r>
          </a:p>
          <a:p>
            <a:r>
              <a:rPr lang="en-US" dirty="0"/>
              <a:t>Health promotion and disease prevention through population-based interventions, including action to address social determinants and health inequity.</a:t>
            </a:r>
          </a:p>
          <a:p>
            <a:r>
              <a:rPr lang="en-US" dirty="0"/>
              <a:t>Health promotion is the process of enabling people to increase control over, and to improve, their health. It moves beyond a focus on individual </a:t>
            </a:r>
            <a:r>
              <a:rPr lang="en-US" dirty="0" err="1"/>
              <a:t>behaviour</a:t>
            </a:r>
            <a:r>
              <a:rPr lang="en-US" dirty="0"/>
              <a:t> towards a wide range of social and environmental interventions.</a:t>
            </a:r>
          </a:p>
          <a:p>
            <a:endParaRPr lang="en-US" dirty="0"/>
          </a:p>
        </p:txBody>
      </p:sp>
    </p:spTree>
    <p:extLst>
      <p:ext uri="{BB962C8B-B14F-4D97-AF65-F5344CB8AC3E}">
        <p14:creationId xmlns:p14="http://schemas.microsoft.com/office/powerpoint/2010/main" val="363772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2AB5D7-72D1-4967-A223-7F865FC7478A}"/>
              </a:ext>
            </a:extLst>
          </p:cNvPr>
          <p:cNvSpPr>
            <a:spLocks noGrp="1"/>
          </p:cNvSpPr>
          <p:nvPr>
            <p:ph sz="quarter" idx="1"/>
          </p:nvPr>
        </p:nvSpPr>
        <p:spPr/>
        <p:txBody>
          <a:bodyPr/>
          <a:lstStyle/>
          <a:p>
            <a:r>
              <a:rPr lang="en-US" dirty="0"/>
              <a:t>What is the role of prevention?</a:t>
            </a:r>
          </a:p>
          <a:p>
            <a:r>
              <a:rPr lang="en-US" dirty="0">
                <a:effectLst/>
              </a:rPr>
              <a:t>Prevention activities </a:t>
            </a:r>
            <a:r>
              <a:rPr lang="en-US" b="1" dirty="0">
                <a:effectLst/>
              </a:rPr>
              <a:t>reduce the risks to health of individuals and communities</a:t>
            </a:r>
            <a:r>
              <a:rPr lang="en-US" dirty="0">
                <a:effectLst/>
              </a:rPr>
              <a:t>. While some risk factors, e.g. family history, are beyond a person's control, others, e.g. lifestyle and physical and social environments can be altered, potentially maintaining and improving health status.</a:t>
            </a:r>
          </a:p>
          <a:p>
            <a:endParaRPr lang="en-US" dirty="0"/>
          </a:p>
        </p:txBody>
      </p:sp>
    </p:spTree>
    <p:extLst>
      <p:ext uri="{BB962C8B-B14F-4D97-AF65-F5344CB8AC3E}">
        <p14:creationId xmlns:p14="http://schemas.microsoft.com/office/powerpoint/2010/main" val="171221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145701-19B0-499C-A86E-4046837F36CD}"/>
              </a:ext>
            </a:extLst>
          </p:cNvPr>
          <p:cNvSpPr>
            <a:spLocks noGrp="1"/>
          </p:cNvSpPr>
          <p:nvPr>
            <p:ph sz="quarter" idx="1"/>
          </p:nvPr>
        </p:nvSpPr>
        <p:spPr/>
        <p:txBody>
          <a:bodyPr/>
          <a:lstStyle/>
          <a:p>
            <a:r>
              <a:rPr lang="en-US" dirty="0"/>
              <a:t>Why is prevention most important?</a:t>
            </a:r>
          </a:p>
          <a:p>
            <a:r>
              <a:rPr lang="en-US" dirty="0">
                <a:effectLst/>
              </a:rPr>
              <a:t>Preventive care can drastically increase your lifespan because </a:t>
            </a:r>
            <a:r>
              <a:rPr lang="en-US" b="1" dirty="0">
                <a:effectLst/>
              </a:rPr>
              <a:t>it allows you to catch things early and treat them much easier</a:t>
            </a:r>
            <a:r>
              <a:rPr lang="en-US" dirty="0">
                <a:effectLst/>
              </a:rPr>
              <a:t>. </a:t>
            </a:r>
          </a:p>
          <a:p>
            <a:r>
              <a:rPr lang="en-US" dirty="0">
                <a:effectLst/>
              </a:rPr>
              <a:t>For example, if you practice weight management and lose excess weight/keep that weight off, you will increase your lifespan and prevent serious diseases like type 2 diabetes and heart disease.</a:t>
            </a:r>
          </a:p>
          <a:p>
            <a:endParaRPr lang="en-US" dirty="0"/>
          </a:p>
        </p:txBody>
      </p:sp>
    </p:spTree>
    <p:extLst>
      <p:ext uri="{BB962C8B-B14F-4D97-AF65-F5344CB8AC3E}">
        <p14:creationId xmlns:p14="http://schemas.microsoft.com/office/powerpoint/2010/main" val="492268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1DCE41-3E7C-4A3E-943D-C972EBDCEA63}"/>
              </a:ext>
            </a:extLst>
          </p:cNvPr>
          <p:cNvSpPr>
            <a:spLocks noGrp="1"/>
          </p:cNvSpPr>
          <p:nvPr>
            <p:ph sz="quarter" idx="1"/>
          </p:nvPr>
        </p:nvSpPr>
        <p:spPr>
          <a:xfrm>
            <a:off x="613832" y="2222252"/>
            <a:ext cx="10964333" cy="4195481"/>
          </a:xfrm>
        </p:spPr>
        <p:txBody>
          <a:bodyPr>
            <a:normAutofit fontScale="92500"/>
          </a:bodyPr>
          <a:lstStyle/>
          <a:p>
            <a:endParaRPr lang="en-US" dirty="0"/>
          </a:p>
          <a:p>
            <a:pPr algn="just"/>
            <a:r>
              <a:rPr lang="en-US" dirty="0"/>
              <a:t>Leavell and Clark´s Levels of Prevention</a:t>
            </a:r>
          </a:p>
          <a:p>
            <a:pPr algn="just"/>
            <a:endParaRPr lang="en-US" dirty="0"/>
          </a:p>
          <a:p>
            <a:pPr algn="just"/>
            <a:r>
              <a:rPr lang="en-US" dirty="0"/>
              <a:t>The terms primary, secondary and tertiary prevention were first documented in the late 1940s by Hugh Leavell and E. </a:t>
            </a:r>
            <a:r>
              <a:rPr lang="en-US" dirty="0" err="1"/>
              <a:t>Guerney</a:t>
            </a:r>
            <a:r>
              <a:rPr lang="en-US" dirty="0"/>
              <a:t> Clark from the Harvard and Columbia University Schools of Public Health, respectively. Pioneers in Public </a:t>
            </a:r>
            <a:r>
              <a:rPr lang="en-US" dirty="0" err="1"/>
              <a:t>Healththinking</a:t>
            </a:r>
            <a:r>
              <a:rPr lang="en-US" dirty="0"/>
              <a:t> at that time, Leavell and Clark described the principles of prevention </a:t>
            </a:r>
            <a:r>
              <a:rPr lang="en-US" dirty="0" err="1"/>
              <a:t>withinthe</a:t>
            </a:r>
            <a:r>
              <a:rPr lang="en-US" dirty="0"/>
              <a:t> context of the Public Health triad of Host, Agent and Environment </a:t>
            </a:r>
            <a:r>
              <a:rPr lang="en-US" dirty="0" err="1"/>
              <a:t>commonlyreferred</a:t>
            </a:r>
            <a:r>
              <a:rPr lang="en-US" dirty="0"/>
              <a:t> to as the epidemiologic triangle model of Causation of diseases.</a:t>
            </a:r>
          </a:p>
          <a:p>
            <a:endParaRPr lang="en-US" dirty="0"/>
          </a:p>
        </p:txBody>
      </p:sp>
      <p:pic>
        <p:nvPicPr>
          <p:cNvPr id="7" name="Picture 6">
            <a:extLst>
              <a:ext uri="{FF2B5EF4-FFF2-40B4-BE49-F238E27FC236}">
                <a16:creationId xmlns:a16="http://schemas.microsoft.com/office/drawing/2014/main" id="{D49B7E96-D624-4E8A-899B-FDD9A683A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6917" y="127000"/>
            <a:ext cx="3798165" cy="2299224"/>
          </a:xfrm>
          <a:prstGeom prst="rect">
            <a:avLst/>
          </a:prstGeom>
        </p:spPr>
      </p:pic>
    </p:spTree>
    <p:extLst>
      <p:ext uri="{BB962C8B-B14F-4D97-AF65-F5344CB8AC3E}">
        <p14:creationId xmlns:p14="http://schemas.microsoft.com/office/powerpoint/2010/main" val="2146682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just"/>
            <a:r>
              <a:rPr lang="en-US" dirty="0"/>
              <a:t>The natural history of a disease classifies into five stages: underlying, susceptible, subclinical, clinical, and recovery/disability/death. Corresponding preventive health measures have been grouped into similar stages to target the prevention of these stages of a disease. </a:t>
            </a:r>
            <a:endParaRPr lang="sr-Latn-RS" dirty="0"/>
          </a:p>
          <a:p>
            <a:pPr algn="just"/>
            <a:r>
              <a:rPr lang="en-US" dirty="0"/>
              <a:t>These preventive stages are primordial prevention, primary prevention, secondary prevention, and tertiary prevention. Combined, these strategies not only aim to prevent the onset of disease through risk reduction but also downstream complications of a manifested disease.</a:t>
            </a:r>
          </a:p>
        </p:txBody>
      </p:sp>
    </p:spTree>
    <p:extLst>
      <p:ext uri="{BB962C8B-B14F-4D97-AF65-F5344CB8AC3E}">
        <p14:creationId xmlns:p14="http://schemas.microsoft.com/office/powerpoint/2010/main" val="3221420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22868" y="1525614"/>
            <a:ext cx="10761132" cy="4195481"/>
          </a:xfrm>
        </p:spPr>
        <p:txBody>
          <a:bodyPr>
            <a:normAutofit fontScale="92500"/>
          </a:bodyPr>
          <a:lstStyle/>
          <a:p>
            <a:r>
              <a:rPr lang="en-US" dirty="0"/>
              <a:t>Disease and disability are affected by environmental factors, genetic predisposition, disease agents, and lifestyle choices, and are dynamic processes which begin before individuals realize they are affected. Disease prevention relies on anticipatory actions that can be categorized as prim</a:t>
            </a:r>
            <a:r>
              <a:rPr lang="sr-Latn-RS" dirty="0"/>
              <a:t>ordial</a:t>
            </a:r>
            <a:r>
              <a:rPr lang="en-US" dirty="0"/>
              <a:t>,</a:t>
            </a:r>
            <a:r>
              <a:rPr lang="sr-Latn-RS" dirty="0"/>
              <a:t> </a:t>
            </a:r>
            <a:r>
              <a:rPr lang="en-US" dirty="0"/>
              <a:t>primary, secondary, and tertiary prevention.</a:t>
            </a:r>
          </a:p>
          <a:p>
            <a:endParaRPr lang="en-US" dirty="0"/>
          </a:p>
          <a:p>
            <a:r>
              <a:rPr lang="en-US" dirty="0"/>
              <a:t>Each year, millions of people die of preventable deaths. about half of all deaths  were due to preventable behaviors and exposures. Leading causes included cardiovascular disease, chronic respiratory disease, unintentional injuries, diabetes, and certain infectious diseases.</a:t>
            </a:r>
          </a:p>
        </p:txBody>
      </p:sp>
    </p:spTree>
    <p:extLst>
      <p:ext uri="{BB962C8B-B14F-4D97-AF65-F5344CB8AC3E}">
        <p14:creationId xmlns:p14="http://schemas.microsoft.com/office/powerpoint/2010/main" val="428926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1CCDE3-B8CD-4310-BC59-880B56CDC689}"/>
              </a:ext>
            </a:extLst>
          </p:cNvPr>
          <p:cNvSpPr>
            <a:spLocks noGrp="1"/>
          </p:cNvSpPr>
          <p:nvPr>
            <p:ph sz="quarter" idx="1"/>
          </p:nvPr>
        </p:nvSpPr>
        <p:spPr/>
        <p:txBody>
          <a:bodyPr/>
          <a:lstStyle/>
          <a:p>
            <a:pPr marL="0" indent="0" algn="just">
              <a:buNone/>
            </a:pPr>
            <a:r>
              <a:rPr lang="en-US" dirty="0"/>
              <a:t>The three sides that make up the health triangle and contribute to your overall health are:</a:t>
            </a:r>
          </a:p>
          <a:p>
            <a:pPr marL="0" indent="0" algn="just">
              <a:buNone/>
            </a:pPr>
            <a:endParaRPr lang="en-US" dirty="0"/>
          </a:p>
          <a:p>
            <a:pPr marL="0" indent="0" algn="just">
              <a:buNone/>
            </a:pPr>
            <a:r>
              <a:rPr lang="en-US" dirty="0"/>
              <a:t>    Physical Health.</a:t>
            </a:r>
          </a:p>
          <a:p>
            <a:pPr marL="0" indent="0" algn="just">
              <a:buNone/>
            </a:pPr>
            <a:r>
              <a:rPr lang="en-US" dirty="0"/>
              <a:t>    Mental Health.</a:t>
            </a:r>
          </a:p>
          <a:p>
            <a:pPr marL="0" indent="0" algn="just">
              <a:buNone/>
            </a:pPr>
            <a:r>
              <a:rPr lang="en-US" dirty="0"/>
              <a:t>    Social Health.</a:t>
            </a:r>
          </a:p>
        </p:txBody>
      </p:sp>
    </p:spTree>
    <p:extLst>
      <p:ext uri="{BB962C8B-B14F-4D97-AF65-F5344CB8AC3E}">
        <p14:creationId xmlns:p14="http://schemas.microsoft.com/office/powerpoint/2010/main" val="39778444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1936</TotalTime>
  <Words>1986</Words>
  <Application>Microsoft Office PowerPoint</Application>
  <PresentationFormat>Widescreen</PresentationFormat>
  <Paragraphs>113</Paragraphs>
  <Slides>40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Georgia</vt:lpstr>
      <vt:lpstr>Times New Roman</vt:lpstr>
      <vt:lpstr>Wingdings</vt:lpstr>
      <vt:lpstr>Wingdings 2</vt:lpstr>
      <vt:lpstr>Civic</vt:lpstr>
      <vt:lpstr>PREVENTIVE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Primordial Prevention</vt:lpstr>
      <vt:lpstr>Primordial Prevention</vt:lpstr>
      <vt:lpstr>Primordial Prevention</vt:lpstr>
      <vt:lpstr>Primary Prevention</vt:lpstr>
      <vt:lpstr>Primary Prevention</vt:lpstr>
      <vt:lpstr>Primary Prevention</vt:lpstr>
      <vt:lpstr>Primary Prevention</vt:lpstr>
      <vt:lpstr>Primary Prevention</vt:lpstr>
      <vt:lpstr>Secondary Prevention </vt:lpstr>
      <vt:lpstr>Secondary Prevention </vt:lpstr>
      <vt:lpstr>Secondary Prevention</vt:lpstr>
      <vt:lpstr>Secondary Prevention </vt:lpstr>
      <vt:lpstr>Secondary Prevention </vt:lpstr>
      <vt:lpstr>Tertiary Prevention </vt:lpstr>
      <vt:lpstr>Tertiary Prevention </vt:lpstr>
      <vt:lpstr>Tertiary Prevention </vt:lpstr>
      <vt:lpstr>Tertiary Prevention </vt:lpstr>
      <vt:lpstr>Tertiary Prevention </vt:lpstr>
      <vt:lpstr>PowerPoint Presentation</vt:lpstr>
      <vt:lpstr>Quaternary Prevention </vt:lpstr>
      <vt:lpstr>Quaternary Prevention </vt:lpstr>
      <vt:lpstr>Quaternary Prevention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difference between promotion and prevention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154</cp:revision>
  <dcterms:created xsi:type="dcterms:W3CDTF">2018-10-26T17:27:32Z</dcterms:created>
  <dcterms:modified xsi:type="dcterms:W3CDTF">2024-04-04T09:21:57Z</dcterms:modified>
</cp:coreProperties>
</file>